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603" r:id="rId2"/>
    <p:sldId id="715" r:id="rId3"/>
    <p:sldId id="714" r:id="rId4"/>
    <p:sldId id="711" r:id="rId5"/>
    <p:sldId id="713" r:id="rId6"/>
    <p:sldId id="710" r:id="rId7"/>
    <p:sldId id="712" r:id="rId8"/>
    <p:sldId id="607" r:id="rId9"/>
  </p:sldIdLst>
  <p:sldSz cx="9906000" cy="6858000" type="A4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катерина Юрьевна Груенко" initials="ЕЮГ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6633"/>
    <a:srgbClr val="83A343"/>
    <a:srgbClr val="008000"/>
    <a:srgbClr val="632523"/>
    <a:srgbClr val="FFFFCC"/>
    <a:srgbClr val="FFFF99"/>
    <a:srgbClr val="77933C"/>
    <a:srgbClr val="AD4F0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1" autoAdjust="0"/>
    <p:restoredTop sz="95972" autoAdjust="0"/>
  </p:normalViewPr>
  <p:slideViewPr>
    <p:cSldViewPr snapToGrid="0">
      <p:cViewPr>
        <p:scale>
          <a:sx n="100" d="100"/>
          <a:sy n="100" d="100"/>
        </p:scale>
        <p:origin x="-942" y="-372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7" d="100"/>
          <a:sy n="107" d="100"/>
        </p:scale>
        <p:origin x="-360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236040507464547E-2"/>
          <c:y val="6.3727683413075081E-2"/>
          <c:w val="0.77619484805246763"/>
          <c:h val="0.88545347807750119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Растениеводства</c:v>
                </c:pt>
              </c:strCache>
            </c:strRef>
          </c:tx>
          <c:spPr>
            <a:solidFill>
              <a:srgbClr val="83A343"/>
            </a:solidFill>
            <a:ln w="15875">
              <a:solidFill>
                <a:schemeClr val="bg1"/>
              </a:solidFill>
            </a:ln>
            <a:effectLst/>
            <a:sp3d contourW="1587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(31%)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(26%)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63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(37%)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79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(31%)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1919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(52%)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3033</a:t>
                    </a:r>
                    <a:r>
                      <a:rPr lang="ru-RU" sz="1200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(54%)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ЛО</c:v>
                </c:pt>
                <c:pt idx="2">
                  <c:v>СЗФО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22</c:v>
                </c:pt>
                <c:pt idx="1">
                  <c:v>27</c:v>
                </c:pt>
                <c:pt idx="2">
                  <c:v>63</c:v>
                </c:pt>
                <c:pt idx="3">
                  <c:v>79</c:v>
                </c:pt>
                <c:pt idx="4">
                  <c:v>1918.8</c:v>
                </c:pt>
                <c:pt idx="5">
                  <c:v>3033.16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716-4A28-894C-2C56C2EE9328}"/>
            </c:ext>
            <c:ext xmlns:c15="http://schemas.microsoft.com/office/drawing/2012/chart" uri="{02D57815-91ED-43cb-92C2-25804820EDAC}">
              <c15:datalabelsRange>
                <c15:f>Лист1!$H$2:$H$7</c15:f>
                <c15:dlblRangeCache>
                  <c:ptCount val="6"/>
                  <c:pt idx="0">
                    <c:v>83 (67%)</c:v>
                  </c:pt>
                  <c:pt idx="1">
                    <c:v>147 (72%)</c:v>
                  </c:pt>
                  <c:pt idx="2">
                    <c:v>157 (52%)</c:v>
                  </c:pt>
                  <c:pt idx="3">
                    <c:v>265 (57%)</c:v>
                  </c:pt>
                  <c:pt idx="4">
                    <c:v>1 919 (52%)</c:v>
                  </c:pt>
                  <c:pt idx="5">
                    <c:v>3 033 (54%)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Животноводство (без молока)</c:v>
                </c:pt>
              </c:strCache>
            </c:strRef>
          </c:tx>
          <c:spPr>
            <a:solidFill>
              <a:srgbClr val="996633"/>
            </a:solidFill>
            <a:ln w="15875">
              <a:solidFill>
                <a:schemeClr val="bg1"/>
              </a:solidFill>
            </a:ln>
            <a:effectLst/>
            <a:sp3d contourW="15875">
              <a:contourClr>
                <a:schemeClr val="bg1"/>
              </a:contourClr>
            </a:sp3d>
          </c:spPr>
          <c:invertIfNegative val="0"/>
          <c:dPt>
            <c:idx val="5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(69%)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77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(74%)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109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(63%)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178</a:t>
                    </a:r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(69%)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1768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(48%)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2621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(46%)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ЛО</c:v>
                </c:pt>
                <c:pt idx="2">
                  <c:v>СЗФО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49</c:v>
                </c:pt>
                <c:pt idx="1">
                  <c:v>77</c:v>
                </c:pt>
                <c:pt idx="2">
                  <c:v>109</c:v>
                </c:pt>
                <c:pt idx="3">
                  <c:v>178</c:v>
                </c:pt>
                <c:pt idx="4">
                  <c:v>1768.3</c:v>
                </c:pt>
                <c:pt idx="5">
                  <c:v>2620.7930000000001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716-4A28-894C-2C56C2EE9328}"/>
            </c:ext>
            <c:ext xmlns:c15="http://schemas.microsoft.com/office/drawing/2012/chart" uri="{02D57815-91ED-43cb-92C2-25804820EDAC}">
              <c15:datalabelsRange>
                <c15:f>Лист1!$I$2:$I$7</c15:f>
                <c15:dlblRangeCache>
                  <c:ptCount val="6"/>
                  <c:pt idx="0">
                    <c:v>40 (33%)</c:v>
                  </c:pt>
                  <c:pt idx="1">
                    <c:v>57 (28%)</c:v>
                  </c:pt>
                  <c:pt idx="2">
                    <c:v>143 (48%)</c:v>
                  </c:pt>
                  <c:pt idx="3">
                    <c:v>198 (43%)</c:v>
                  </c:pt>
                  <c:pt idx="4">
                    <c:v>1 768 (48%)</c:v>
                  </c:pt>
                  <c:pt idx="5">
                    <c:v>2 621 (46%)</c:v>
                  </c:pt>
                </c15:dlblRangeCache>
              </c15:datalabelsRang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gapDepth val="78"/>
        <c:shape val="box"/>
        <c:axId val="45244416"/>
        <c:axId val="89746240"/>
        <c:axId val="0"/>
      </c:bar3DChart>
      <c:catAx>
        <c:axId val="45244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9746240"/>
        <c:crosses val="autoZero"/>
        <c:auto val="1"/>
        <c:lblAlgn val="ctr"/>
        <c:lblOffset val="100"/>
        <c:noMultiLvlLbl val="0"/>
      </c:catAx>
      <c:valAx>
        <c:axId val="897462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45244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0236040507464568E-2"/>
          <c:y val="4.4167672222997022E-2"/>
          <c:w val="0.89285524710788267"/>
          <c:h val="0.9047947914836067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СХО</c:v>
                </c:pt>
              </c:strCache>
            </c:strRef>
          </c:tx>
          <c:spPr>
            <a:solidFill>
              <a:srgbClr val="6EA0B0"/>
            </a:solidFill>
            <a:ln w="15875">
              <a:solidFill>
                <a:schemeClr val="bg1"/>
              </a:solidFill>
            </a:ln>
            <a:effectLst/>
            <a:sp3d contourW="1587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53</a:t>
                    </a:r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(75%)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82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(79%)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111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(65%)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185</a:t>
                    </a:r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(72%)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1756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(48%)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</a:t>
                    </a:r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978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ЛО</c:v>
                </c:pt>
                <c:pt idx="2">
                  <c:v>СЗФО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 formatCode="General">
                  <c:v>53</c:v>
                </c:pt>
                <c:pt idx="1">
                  <c:v>82.2</c:v>
                </c:pt>
                <c:pt idx="2" formatCode="General">
                  <c:v>111</c:v>
                </c:pt>
                <c:pt idx="3" formatCode="General">
                  <c:v>185</c:v>
                </c:pt>
                <c:pt idx="4" formatCode="General">
                  <c:v>1756</c:v>
                </c:pt>
                <c:pt idx="5">
                  <c:v>2978.029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F25-440D-A6B6-773CBF0C5A0E}"/>
            </c:ext>
            <c:ext xmlns:c15="http://schemas.microsoft.com/office/drawing/2012/chart" uri="{02D57815-91ED-43cb-92C2-25804820EDAC}">
              <c15:datalabelsRange>
                <c15:f>Лист1!$H$2:$H$7</c15:f>
                <c15:dlblRangeCache>
                  <c:ptCount val="6"/>
                  <c:pt idx="0">
                    <c:v>73 (59%)</c:v>
                  </c:pt>
                  <c:pt idx="1">
                    <c:v>128 (63%)</c:v>
                  </c:pt>
                  <c:pt idx="2">
                    <c:v>105 (35%)</c:v>
                  </c:pt>
                  <c:pt idx="3">
                    <c:v>181 (39%)</c:v>
                  </c:pt>
                  <c:pt idx="4">
                    <c:v>1756 (48%)</c:v>
                  </c:pt>
                  <c:pt idx="5">
                    <c:v>2978 (53%)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КФХ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5875">
              <a:solidFill>
                <a:schemeClr val="bg1"/>
              </a:solidFill>
            </a:ln>
            <a:effectLst/>
            <a:sp3d contourW="1587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361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(10%)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718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(13%)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ЛО</c:v>
                </c:pt>
                <c:pt idx="2">
                  <c:v>СЗФО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10</c:v>
                </c:pt>
                <c:pt idx="4" formatCode="0">
                  <c:v>361.3</c:v>
                </c:pt>
                <c:pt idx="5" formatCode="#,##0">
                  <c:v>718.00900000000001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7F25-440D-A6B6-773CBF0C5A0E}"/>
            </c:ext>
            <c:ext xmlns:c15="http://schemas.microsoft.com/office/drawing/2012/chart" uri="{02D57815-91ED-43cb-92C2-25804820EDAC}">
              <c15:datalabelsRange>
                <c15:f>Лист1!$I$2:$I$7</c15:f>
                <c15:dlblRangeCache>
                  <c:ptCount val="6"/>
                  <c:pt idx="0">
                    <c:v>16 (13%)</c:v>
                  </c:pt>
                  <c:pt idx="1">
                    <c:v>27 (13%)</c:v>
                  </c:pt>
                  <c:pt idx="2">
                    <c:v>47 (16%)</c:v>
                  </c:pt>
                  <c:pt idx="3">
                    <c:v>74 (16%)</c:v>
                  </c:pt>
                  <c:pt idx="4">
                    <c:v>361 (10%)</c:v>
                  </c:pt>
                  <c:pt idx="5">
                    <c:v>718 (13%)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ХН</c:v>
                </c:pt>
              </c:strCache>
            </c:strRef>
          </c:tx>
          <c:spPr>
            <a:solidFill>
              <a:srgbClr val="82794A"/>
            </a:solidFill>
            <a:ln w="15875">
              <a:solidFill>
                <a:schemeClr val="bg1"/>
              </a:solidFill>
            </a:ln>
            <a:effectLst/>
            <a:sp3d contourW="15875">
              <a:contourClr>
                <a:schemeClr val="bg1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(23%)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(18%)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55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62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(24%)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1569,8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(42%)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</a:t>
                    </a:r>
                    <a:r>
                      <a:rPr lang="en-US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958</a:t>
                    </a:r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r>
                      <a:rPr lang="ru-RU" sz="12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(34%)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5"/>
                <c:pt idx="0">
                  <c:v>ЛО</c:v>
                </c:pt>
                <c:pt idx="2">
                  <c:v>СЗФО</c:v>
                </c:pt>
                <c:pt idx="4">
                  <c:v>Российская Федерация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16</c:v>
                </c:pt>
                <c:pt idx="1">
                  <c:v>18</c:v>
                </c:pt>
                <c:pt idx="2">
                  <c:v>55</c:v>
                </c:pt>
                <c:pt idx="3" formatCode="#,##0">
                  <c:v>62</c:v>
                </c:pt>
                <c:pt idx="4" formatCode="0">
                  <c:v>1569.8</c:v>
                </c:pt>
                <c:pt idx="5" formatCode="#,##0">
                  <c:v>1957.915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F25-440D-A6B6-773CBF0C5A0E}"/>
            </c:ext>
            <c:ext xmlns:c15="http://schemas.microsoft.com/office/drawing/2012/chart" uri="{02D57815-91ED-43cb-92C2-25804820EDAC}">
              <c15:datalabelsRange>
                <c15:f>Лист1!$J$2:$J$7</c15:f>
                <c15:dlblRangeCache>
                  <c:ptCount val="6"/>
                  <c:pt idx="0">
                    <c:v>34 (28%)</c:v>
                  </c:pt>
                  <c:pt idx="1">
                    <c:v>49 (24%)</c:v>
                  </c:pt>
                  <c:pt idx="2">
                    <c:v>148 (49%)</c:v>
                  </c:pt>
                  <c:pt idx="3">
                    <c:v>209 (45%)</c:v>
                  </c:pt>
                  <c:pt idx="4">
                    <c:v>1570 (42%)</c:v>
                  </c:pt>
                  <c:pt idx="5">
                    <c:v>1958 (34%)</c:v>
                  </c:pt>
                </c15:dlblRangeCache>
              </c15:datalabelsRang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gapDepth val="78"/>
        <c:shape val="box"/>
        <c:axId val="45621760"/>
        <c:axId val="78633728"/>
        <c:axId val="0"/>
      </c:bar3DChart>
      <c:catAx>
        <c:axId val="45621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633728"/>
        <c:crosses val="autoZero"/>
        <c:auto val="1"/>
        <c:lblAlgn val="ctr"/>
        <c:lblOffset val="100"/>
        <c:noMultiLvlLbl val="0"/>
      </c:catAx>
      <c:valAx>
        <c:axId val="78633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562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95" cy="4934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195" y="1"/>
            <a:ext cx="2946388" cy="4934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29A5C-3446-4012-AEAF-144C677BC78A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64"/>
            <a:ext cx="2945295" cy="4934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195" y="9378464"/>
            <a:ext cx="2946388" cy="4934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4DD77-B788-432F-9748-3EA45E46D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45659" cy="495427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6"/>
            <a:ext cx="2945659" cy="495427"/>
          </a:xfrm>
          <a:prstGeom prst="rect">
            <a:avLst/>
          </a:prstGeom>
        </p:spPr>
        <p:txBody>
          <a:bodyPr vert="horz" lIns="91284" tIns="45642" rIns="91284" bIns="45642" rtlCol="0"/>
          <a:lstStyle>
            <a:lvl1pPr algn="r">
              <a:defRPr sz="1200"/>
            </a:lvl1pPr>
          </a:lstStyle>
          <a:p>
            <a:fld id="{DB789E02-BD54-4F56-AF3B-5D0A7651BCE9}" type="datetimeFigureOut">
              <a:rPr lang="ru-RU" smtClean="0"/>
              <a:pPr/>
              <a:t>13.11.2018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3488"/>
            <a:ext cx="4816475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4" tIns="45642" rIns="91284" bIns="4564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1" y="4751983"/>
            <a:ext cx="5438139" cy="3887985"/>
          </a:xfrm>
          <a:prstGeom prst="rect">
            <a:avLst/>
          </a:prstGeom>
        </p:spPr>
        <p:txBody>
          <a:bodyPr vert="horz" lIns="91284" tIns="45642" rIns="91284" bIns="4564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30"/>
            <a:ext cx="2945659" cy="495425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30"/>
            <a:ext cx="2945659" cy="495425"/>
          </a:xfrm>
          <a:prstGeom prst="rect">
            <a:avLst/>
          </a:prstGeom>
        </p:spPr>
        <p:txBody>
          <a:bodyPr vert="horz" lIns="91284" tIns="45642" rIns="91284" bIns="45642" rtlCol="0" anchor="b"/>
          <a:lstStyle>
            <a:lvl1pPr algn="r">
              <a:defRPr sz="1200"/>
            </a:lvl1pPr>
          </a:lstStyle>
          <a:p>
            <a:fld id="{ADFD74D4-23CF-4BF6-8698-29E09C29ED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617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935163" y="1181100"/>
            <a:ext cx="8491538" cy="5880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460380" y="7451651"/>
            <a:ext cx="3695950" cy="7058117"/>
          </a:xfrm>
          <a:noFill/>
          <a:ln/>
        </p:spPr>
        <p:txBody>
          <a:bodyPr lIns="92626" tIns="46315" rIns="92626" bIns="46315"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7525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2644-DD46-4D0B-8459-453B5A0A557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2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82644-DD46-4D0B-8459-453B5A0A557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2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7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0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68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2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4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0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7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63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B9A0-1A46-4407-8B16-5E56CFABEB6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13.11.2018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da/m%C3%A5l-dart-n%C3%B8jagtighed-form%C3%A5l-arrow-2572362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ru.wikipedia.org/wiki/%D0%93%D0%B5%D1%80%D0%B1_%D0%A0%D0%BE%D1%81%D1%81%D0%B8%D0%B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913813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rgbClr val="C0504D"/>
                </a:solidFill>
              </a:rPr>
              <a:pPr algn="r"/>
              <a:t>1</a:t>
            </a:fld>
            <a:endParaRPr lang="ru-RU" sz="1200" b="1" dirty="0">
              <a:solidFill>
                <a:srgbClr val="C0504D"/>
              </a:solidFill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948738" y="6354764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31826" y="4302493"/>
            <a:ext cx="8569325" cy="1942732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t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8255" y="5722512"/>
            <a:ext cx="8135937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67544" y="5837809"/>
            <a:ext cx="8569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826" y="4356125"/>
            <a:ext cx="856932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СИСТЕМЫ ПОДДЕРЖКИ ФЕРМЕРОВ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СЕЛЬСКОЙ КООПЕРАЦИИ»</a:t>
            </a:r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81000" y="4365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АГРОПРОМЫШЛЕННОМУ И РЫБОХОЗЯЙСТВЕННОМУ КОМПЛЕКСУ ЛЕНИНГРАДСКОЙ ОБЛАСТИ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Изображения 27-11-17\0. Карты ЛО и гербы\0. Логотип АПК\1. АПК зелены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85" y="1493891"/>
            <a:ext cx="3203275" cy="246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79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93917" y="121756"/>
            <a:ext cx="9632518" cy="506894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  КФХ  ЛЕНИНГРАДСКОЙ  ОБЛАСТИ, един.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7783"/>
              </p:ext>
            </p:extLst>
          </p:nvPr>
        </p:nvGraphicFramePr>
        <p:xfrm>
          <a:off x="1180345" y="719130"/>
          <a:ext cx="7782680" cy="6011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7884"/>
                <a:gridCol w="1461280"/>
                <a:gridCol w="1924800"/>
                <a:gridCol w="822288"/>
                <a:gridCol w="789063"/>
                <a:gridCol w="737365"/>
              </a:tblGrid>
              <a:tr h="6224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b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</a:p>
                    <a:p>
                      <a:pPr algn="ctr" fontAlgn="ctr"/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КФХ </a:t>
                      </a:r>
                      <a:b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 данным ВСХП 2016)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работающие </a:t>
                      </a:r>
                      <a:b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КФХ (по данным комитета)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получателей грантов в 2012-2018 гг.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СЖФ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НФ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Бокситогорский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Волосовский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Волховский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Всеволожский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Выборгский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Гатчинский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Кингисеппский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6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Киришский 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Лодейнопольский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Ломоносовский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55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Подпорожский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Приозерский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Сланцевский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Тихвинский</a:t>
                      </a:r>
                      <a:endParaRPr lang="ru-RU" sz="1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37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Тосненский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региону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03" marR="6503" marT="65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29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93447" y="168570"/>
            <a:ext cx="9632518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 РАЙОНОВ  ПО  ГРАНТОВОЙ  ПОДДЕРЖКЕ  ФЕРМЕРОВ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27214" y="6335796"/>
            <a:ext cx="204671" cy="216024"/>
          </a:xfrm>
          <a:prstGeom prst="ellipse">
            <a:avLst/>
          </a:prstGeom>
          <a:solidFill>
            <a:srgbClr val="FF7C8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27379" y="6379286"/>
            <a:ext cx="204671" cy="216024"/>
          </a:xfrm>
          <a:prstGeom prst="ellipse">
            <a:avLst/>
          </a:prstGeom>
          <a:solidFill>
            <a:srgbClr val="92D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6132" y="6412450"/>
            <a:ext cx="204671" cy="216024"/>
          </a:xfrm>
          <a:prstGeom prst="ellipse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78102" y="6259142"/>
            <a:ext cx="1853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20 участников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195562" y="6299714"/>
            <a:ext cx="2423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11 до 19 участников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60674" y="6259142"/>
            <a:ext cx="233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 3 до 10 участников</a:t>
            </a:r>
            <a:endParaRPr lang="ru-RU" dirty="0"/>
          </a:p>
        </p:txBody>
      </p:sp>
      <p:pic>
        <p:nvPicPr>
          <p:cNvPr id="2051" name="Picture 3" descr="C:\Users\dv_boyarchik\Desktop\Новая папка\0. Карта ЛО_(прозначный фон) от Славы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562" y="826804"/>
            <a:ext cx="7974535" cy="53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2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93447" y="1006671"/>
            <a:ext cx="9546672" cy="448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ый треугольник 46"/>
          <p:cNvSpPr/>
          <p:nvPr/>
        </p:nvSpPr>
        <p:spPr>
          <a:xfrm rot="16200000">
            <a:off x="139832" y="-89489"/>
            <a:ext cx="913142" cy="1092121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>
            <a:off x="1142464" y="0"/>
            <a:ext cx="989237" cy="10081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93917" y="121756"/>
            <a:ext cx="9632518" cy="66963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 ФЕДЕРАЛЬНОГО  ПРОЕКТА  «СОЗДАНИЕ  СИСТЕМЫ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 ФЕРМЕРОВ  И  РАЗВИТИЕ  СЕЛЬСКОЙ  КООПЕРАЦИИ»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Gratis illustration: Mål, Dart, Nøjagtighed, Formål ...">
            <a:extLst>
              <a:ext uri="{FF2B5EF4-FFF2-40B4-BE49-F238E27FC236}">
                <a16:creationId xmlns:a16="http://schemas.microsoft.com/office/drawing/2014/main" xmlns="" id="{1518435F-521D-9341-8EDE-F82D563649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797156" y="2596454"/>
            <a:ext cx="2139254" cy="2139254"/>
          </a:xfrm>
          <a:prstGeom prst="rect">
            <a:avLst/>
          </a:prstGeom>
        </p:spPr>
      </p:pic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xmlns="" id="{59FBFD3E-00CB-BE4A-9D39-0A7958A72940}"/>
              </a:ext>
            </a:extLst>
          </p:cNvPr>
          <p:cNvSpPr/>
          <p:nvPr/>
        </p:nvSpPr>
        <p:spPr>
          <a:xfrm>
            <a:off x="180036" y="1106169"/>
            <a:ext cx="3388741" cy="1551306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</a:t>
            </a:r>
            <a:endParaRPr lang="ru-RU" sz="1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занятости </a:t>
            </a:r>
            <a:endParaRPr lang="ru-RU" sz="1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сельского </a:t>
            </a:r>
            <a:endParaRPr lang="ru-RU" sz="1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вовлеченного </a:t>
            </a:r>
            <a:endParaRPr lang="ru-RU" sz="19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сельхозкооперацию </a:t>
            </a:r>
          </a:p>
        </p:txBody>
      </p: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xmlns="" id="{18DB502D-5ADA-1642-BE42-927E1D46C402}"/>
              </a:ext>
            </a:extLst>
          </p:cNvPr>
          <p:cNvSpPr/>
          <p:nvPr/>
        </p:nvSpPr>
        <p:spPr>
          <a:xfrm>
            <a:off x="5619749" y="1006670"/>
            <a:ext cx="4106685" cy="1755579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реализуемых механизмов государственной поддержки фермеров и сельхозкооперативов в целях содействия производству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сбыту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</a:p>
        </p:txBody>
      </p: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xmlns="" id="{FD230960-76A1-034E-98C8-955E4F99DB12}"/>
              </a:ext>
            </a:extLst>
          </p:cNvPr>
          <p:cNvSpPr/>
          <p:nvPr/>
        </p:nvSpPr>
        <p:spPr>
          <a:xfrm>
            <a:off x="180036" y="3429000"/>
            <a:ext cx="3388741" cy="1024370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продукции, произведенной Л(П)Х, в официальный товарооборот </a:t>
            </a:r>
          </a:p>
        </p:txBody>
      </p:sp>
      <p:sp>
        <p:nvSpPr>
          <p:cNvPr id="36" name="Скругленный прямоугольник 35">
            <a:extLst>
              <a:ext uri="{FF2B5EF4-FFF2-40B4-BE49-F238E27FC236}">
                <a16:creationId xmlns:a16="http://schemas.microsoft.com/office/drawing/2014/main" xmlns="" id="{68D4EF9B-708D-1D40-B3A3-56F4CA9C5F48}"/>
              </a:ext>
            </a:extLst>
          </p:cNvPr>
          <p:cNvSpPr/>
          <p:nvPr/>
        </p:nvSpPr>
        <p:spPr>
          <a:xfrm>
            <a:off x="6391275" y="3133725"/>
            <a:ext cx="3335160" cy="1501079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конкурентоспособности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производимой малыми формами хозяйствования </a:t>
            </a:r>
          </a:p>
        </p:txBody>
      </p:sp>
      <p:sp>
        <p:nvSpPr>
          <p:cNvPr id="37" name="Скругленный прямоугольник 36">
            <a:extLst>
              <a:ext uri="{FF2B5EF4-FFF2-40B4-BE49-F238E27FC236}">
                <a16:creationId xmlns:a16="http://schemas.microsoft.com/office/drawing/2014/main" xmlns="" id="{E826B982-1C85-FF43-A622-9D62C7ECFFDA}"/>
              </a:ext>
            </a:extLst>
          </p:cNvPr>
          <p:cNvSpPr/>
          <p:nvPr/>
        </p:nvSpPr>
        <p:spPr>
          <a:xfrm>
            <a:off x="180036" y="5588830"/>
            <a:ext cx="3388741" cy="914400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доходности К(Ф)Х </a:t>
            </a:r>
          </a:p>
        </p:txBody>
      </p:sp>
      <p:sp>
        <p:nvSpPr>
          <p:cNvPr id="38" name="Скругленный прямоугольник 37">
            <a:extLst>
              <a:ext uri="{FF2B5EF4-FFF2-40B4-BE49-F238E27FC236}">
                <a16:creationId xmlns:a16="http://schemas.microsoft.com/office/drawing/2014/main" xmlns="" id="{0102791C-061C-024C-B947-5BABAA1AA29F}"/>
              </a:ext>
            </a:extLst>
          </p:cNvPr>
          <p:cNvSpPr/>
          <p:nvPr/>
        </p:nvSpPr>
        <p:spPr>
          <a:xfrm>
            <a:off x="6104317" y="5588830"/>
            <a:ext cx="3621648" cy="914400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прироста К(Ф)Х и сельхозкооперативов </a:t>
            </a:r>
          </a:p>
        </p:txBody>
      </p:sp>
    </p:spTree>
    <p:extLst>
      <p:ext uri="{BB962C8B-B14F-4D97-AF65-F5344CB8AC3E}">
        <p14:creationId xmlns:p14="http://schemas.microsoft.com/office/powerpoint/2010/main" val="269658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3447" y="99015"/>
            <a:ext cx="9632518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 МЕРЫ  ПОДДЕРЖКИ  РЕГИОНАЛЬНОГО  ПРОЕКТА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92365"/>
              </p:ext>
            </p:extLst>
          </p:nvPr>
        </p:nvGraphicFramePr>
        <p:xfrm>
          <a:off x="419100" y="852488"/>
          <a:ext cx="9144001" cy="5796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3860"/>
                <a:gridCol w="821607"/>
                <a:gridCol w="869937"/>
                <a:gridCol w="956930"/>
                <a:gridCol w="966596"/>
                <a:gridCol w="1807535"/>
                <a:gridCol w="1807536"/>
              </a:tblGrid>
              <a:tr h="50006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поддержку </a:t>
                      </a:r>
                      <a:b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СПоКов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     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    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ЛПХ - членов СПоК, ед.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93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/>
                </a:tc>
              </a:tr>
              <a:tr h="14354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4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7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поддержку фермеров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    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               млн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КФХ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новых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мест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93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на поддержку центров компетенций в сфере сельского хозяйства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РБ                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               млн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новых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создан.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КФХ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новых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раб.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создан.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" marR="6321" marT="63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49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26471"/>
              </p:ext>
            </p:extLst>
          </p:nvPr>
        </p:nvGraphicFramePr>
        <p:xfrm>
          <a:off x="155275" y="1738215"/>
          <a:ext cx="1602992" cy="348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4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05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203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Российская Федерация</a:t>
                      </a:r>
                    </a:p>
                  </a:txBody>
                  <a:tcPr marL="3600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ru-RU" sz="11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82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</a:t>
                      </a:r>
                    </a:p>
                  </a:txBody>
                  <a:tcPr marL="3600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82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ru-RU" sz="11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271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63252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Ленинградская область</a:t>
                      </a:r>
                    </a:p>
                  </a:txBody>
                  <a:tcPr marL="36000" marR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7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ru-RU" sz="1100" b="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 b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7567149"/>
              </p:ext>
            </p:extLst>
          </p:nvPr>
        </p:nvGraphicFramePr>
        <p:xfrm>
          <a:off x="1560921" y="1510486"/>
          <a:ext cx="4324190" cy="3895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93447" y="1006671"/>
            <a:ext cx="9755979" cy="679812"/>
            <a:chOff x="0" y="887160"/>
            <a:chExt cx="10123185" cy="654863"/>
          </a:xfrm>
          <a:noFill/>
        </p:grpSpPr>
        <p:sp>
          <p:nvSpPr>
            <p:cNvPr id="62" name="Прямоугольник 61"/>
            <p:cNvSpPr/>
            <p:nvPr/>
          </p:nvSpPr>
          <p:spPr>
            <a:xfrm>
              <a:off x="0" y="887160"/>
              <a:ext cx="9906000" cy="431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427862" y="978710"/>
              <a:ext cx="3695323" cy="5633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Структура </a:t>
              </a:r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</a:t>
              </a:r>
            </a:p>
            <a:p>
              <a:pPr algn="ctr"/>
              <a:r>
                <a:rPr lang="ru-RU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категориям хозяйств</a:t>
              </a:r>
              <a:endPara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1" name="Диаграмма 50"/>
          <p:cNvGraphicFramePr/>
          <p:nvPr>
            <p:extLst>
              <p:ext uri="{D42A27DB-BD31-4B8C-83A1-F6EECF244321}">
                <p14:modId xmlns:p14="http://schemas.microsoft.com/office/powerpoint/2010/main" val="3689572489"/>
              </p:ext>
            </p:extLst>
          </p:nvPr>
        </p:nvGraphicFramePr>
        <p:xfrm>
          <a:off x="6047062" y="1608099"/>
          <a:ext cx="3767828" cy="3789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59103"/>
              </p:ext>
            </p:extLst>
          </p:nvPr>
        </p:nvGraphicFramePr>
        <p:xfrm>
          <a:off x="5238732" y="1808906"/>
          <a:ext cx="950278" cy="3393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2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18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baseline="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kumimoji="0" lang="ru-RU" sz="1200" b="1" i="1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+13%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3 687</a:t>
                      </a:r>
                      <a:endParaRPr lang="ru-RU" sz="1800" b="1" baseline="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4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baseline="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+8%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62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63252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baseline="0" dirty="0" smtClean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▲</a:t>
                      </a:r>
                      <a:r>
                        <a:rPr kumimoji="0" lang="ru-RU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+1%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2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63252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3051" y="1363320"/>
            <a:ext cx="3492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Всего, млрд руб.</a:t>
            </a:r>
          </a:p>
          <a:p>
            <a:pPr algn="ctr"/>
            <a:r>
              <a:rPr lang="ru-RU" sz="1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▲</a:t>
            </a:r>
            <a:r>
              <a:rPr lang="ru-RU" sz="1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+% в сопоставимых ценах 2013 г.</a:t>
            </a:r>
            <a:endParaRPr lang="ru-RU" sz="1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 bwMode="auto">
          <a:xfrm>
            <a:off x="6458419" y="5171995"/>
            <a:ext cx="166557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Сельхозорганизации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 bwMode="auto">
          <a:xfrm>
            <a:off x="8425705" y="5167128"/>
            <a:ext cx="12068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К(Ф)Х и ИП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989466" y="5225571"/>
            <a:ext cx="144463" cy="144463"/>
          </a:xfrm>
          <a:prstGeom prst="rect">
            <a:avLst/>
          </a:prstGeom>
          <a:solidFill>
            <a:srgbClr val="8DAD4C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2672139" y="5222915"/>
            <a:ext cx="144463" cy="144463"/>
          </a:xfrm>
          <a:prstGeom prst="rect">
            <a:avLst/>
          </a:prstGeom>
          <a:solidFill>
            <a:srgbClr val="99663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1135170" y="5159788"/>
            <a:ext cx="1451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Растениеводство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2839100" y="5166888"/>
            <a:ext cx="143719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Животноводство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308940" y="5216021"/>
            <a:ext cx="144463" cy="144463"/>
          </a:xfrm>
          <a:prstGeom prst="rect">
            <a:avLst/>
          </a:prstGeom>
          <a:solidFill>
            <a:srgbClr val="78A9BB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8294023" y="5218293"/>
            <a:ext cx="144463" cy="14446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7122600" y="5418896"/>
            <a:ext cx="144463" cy="144463"/>
          </a:xfrm>
          <a:prstGeom prst="rect">
            <a:avLst/>
          </a:prstGeom>
          <a:solidFill>
            <a:srgbClr val="748560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 bwMode="auto">
          <a:xfrm>
            <a:off x="7256100" y="5357215"/>
            <a:ext cx="17357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населения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4855" y="4061639"/>
            <a:ext cx="954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92546" y="2924650"/>
            <a:ext cx="9540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ый треугольник 46"/>
          <p:cNvSpPr/>
          <p:nvPr/>
        </p:nvSpPr>
        <p:spPr>
          <a:xfrm rot="16200000">
            <a:off x="139832" y="-89489"/>
            <a:ext cx="913142" cy="1092121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ый треугольник 47"/>
          <p:cNvSpPr/>
          <p:nvPr/>
        </p:nvSpPr>
        <p:spPr>
          <a:xfrm>
            <a:off x="1142464" y="0"/>
            <a:ext cx="989237" cy="100811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1254740" y="1224820"/>
            <a:ext cx="40738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</a:t>
            </a: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AutoShape 3"/>
          <p:cNvSpPr>
            <a:spLocks noChangeArrowheads="1"/>
          </p:cNvSpPr>
          <p:nvPr/>
        </p:nvSpPr>
        <p:spPr bwMode="auto">
          <a:xfrm>
            <a:off x="93447" y="168570"/>
            <a:ext cx="9632518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ПРОИЗВОДСТВА  ПРОДУКЦИИ  СЕЛЬСКОГО  ХОЗЯЙСТВА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9308" y="990969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4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3447" y="168570"/>
            <a:ext cx="9632518" cy="576000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 СПоКов В ЛЕНИНГРАДСКОЙ ОБЛАСТИ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18DB502D-5ADA-1642-BE42-927E1D46C402}"/>
              </a:ext>
            </a:extLst>
          </p:cNvPr>
          <p:cNvSpPr/>
          <p:nvPr/>
        </p:nvSpPr>
        <p:spPr>
          <a:xfrm>
            <a:off x="2297859" y="882846"/>
            <a:ext cx="7344714" cy="1269804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bg1"/>
                </a:solidFill>
              </a:rPr>
              <a:t>Постановление Правительства РФ от </a:t>
            </a:r>
            <a:r>
              <a:rPr lang="ru-RU" sz="1700" b="1" dirty="0" smtClean="0">
                <a:solidFill>
                  <a:schemeClr val="bg1"/>
                </a:solidFill>
              </a:rPr>
              <a:t>24.06.2015 </a:t>
            </a:r>
            <a:r>
              <a:rPr lang="ru-RU" sz="1700" b="1" dirty="0">
                <a:solidFill>
                  <a:schemeClr val="bg1"/>
                </a:solidFill>
              </a:rPr>
              <a:t>г. N 623 </a:t>
            </a:r>
            <a:endParaRPr lang="ru-RU" sz="1700" b="1" dirty="0" smtClean="0">
              <a:solidFill>
                <a:schemeClr val="bg1"/>
              </a:solidFill>
            </a:endParaRPr>
          </a:p>
          <a:p>
            <a:r>
              <a:rPr lang="ru-RU" sz="1700" b="1" dirty="0" smtClean="0">
                <a:solidFill>
                  <a:schemeClr val="bg1"/>
                </a:solidFill>
              </a:rPr>
              <a:t>«</a:t>
            </a:r>
            <a:r>
              <a:rPr lang="ru-RU" sz="1700" b="1" dirty="0">
                <a:solidFill>
                  <a:schemeClr val="bg1"/>
                </a:solidFill>
              </a:rPr>
              <a:t>Об утверждении </a:t>
            </a:r>
            <a:r>
              <a:rPr lang="ru-RU" sz="1700" b="1" dirty="0" smtClean="0">
                <a:solidFill>
                  <a:schemeClr val="bg1"/>
                </a:solidFill>
              </a:rPr>
              <a:t> Правил </a:t>
            </a:r>
            <a:r>
              <a:rPr lang="ru-RU" sz="1700" b="1" dirty="0">
                <a:solidFill>
                  <a:schemeClr val="bg1"/>
                </a:solidFill>
              </a:rPr>
              <a:t>предоставления и распределения субсидий </a:t>
            </a:r>
            <a:endParaRPr lang="ru-RU" sz="1700" b="1" dirty="0" smtClean="0">
              <a:solidFill>
                <a:schemeClr val="bg1"/>
              </a:solidFill>
            </a:endParaRPr>
          </a:p>
          <a:p>
            <a:r>
              <a:rPr lang="ru-RU" sz="1700" b="1" dirty="0" smtClean="0">
                <a:solidFill>
                  <a:schemeClr val="bg1"/>
                </a:solidFill>
              </a:rPr>
              <a:t>из </a:t>
            </a:r>
            <a:r>
              <a:rPr lang="ru-RU" sz="1700" b="1" dirty="0">
                <a:solidFill>
                  <a:schemeClr val="bg1"/>
                </a:solidFill>
              </a:rPr>
              <a:t>федерального бюджета бюджетам субъектов </a:t>
            </a:r>
            <a:r>
              <a:rPr lang="ru-RU" sz="1700" b="1" dirty="0" smtClean="0">
                <a:solidFill>
                  <a:schemeClr val="bg1"/>
                </a:solidFill>
              </a:rPr>
              <a:t>РФ </a:t>
            </a:r>
            <a:r>
              <a:rPr lang="ru-RU" sz="1700" b="1" dirty="0">
                <a:solidFill>
                  <a:schemeClr val="bg1"/>
                </a:solidFill>
              </a:rPr>
              <a:t>на грантовую поддержку </a:t>
            </a:r>
            <a:r>
              <a:rPr lang="ru-RU" sz="1700" b="1" dirty="0" smtClean="0">
                <a:solidFill>
                  <a:schemeClr val="bg1"/>
                </a:solidFill>
              </a:rPr>
              <a:t>СПоК </a:t>
            </a:r>
            <a:r>
              <a:rPr lang="ru-RU" sz="1700" b="1" dirty="0">
                <a:solidFill>
                  <a:schemeClr val="bg1"/>
                </a:solidFill>
              </a:rPr>
              <a:t>для развития материально-технической базы»</a:t>
            </a:r>
            <a:endParaRPr lang="ru-RU" sz="17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Герб России — Википедия">
            <a:extLst>
              <a:ext uri="{FF2B5EF4-FFF2-40B4-BE49-F238E27FC236}">
                <a16:creationId xmlns="" xmlns:a16="http://schemas.microsoft.com/office/drawing/2014/main" id="{8DE5BC7E-F705-A745-A834-75E33121E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7236" y="1016196"/>
            <a:ext cx="1249164" cy="1399902"/>
          </a:xfrm>
          <a:prstGeom prst="rect">
            <a:avLst/>
          </a:prstGeom>
        </p:spPr>
      </p:pic>
      <p:pic>
        <p:nvPicPr>
          <p:cNvPr id="1026" name="Picture 2" descr="C:\Изображения 27-11-17\0. Карты ЛО и гербы\Герб ЛО\Ленинградская обл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36" y="4901210"/>
            <a:ext cx="955544" cy="107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04128" y="4598309"/>
            <a:ext cx="9524692" cy="4571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31643" y="4807167"/>
            <a:ext cx="7610930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 2015 по 2017 год заявок от СПоКов по данному направлению в комитет </a:t>
            </a:r>
          </a:p>
          <a:p>
            <a:r>
              <a:rPr lang="ru-RU" sz="3600" b="1" dirty="0" smtClean="0"/>
              <a:t>не поступало</a:t>
            </a:r>
          </a:p>
          <a:p>
            <a:endParaRPr lang="ru-RU" sz="1000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2018 году – </a:t>
            </a:r>
            <a:r>
              <a:rPr lang="ru-RU" b="1" dirty="0" smtClean="0"/>
              <a:t>поступила 1 </a:t>
            </a:r>
            <a:r>
              <a:rPr lang="ru-RU" b="1" dirty="0"/>
              <a:t>заявка СХПК «Траумшлосс»  (Гатчинский район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18DB502D-5ADA-1642-BE42-927E1D46C402}"/>
              </a:ext>
            </a:extLst>
          </p:cNvPr>
          <p:cNvSpPr/>
          <p:nvPr/>
        </p:nvSpPr>
        <p:spPr>
          <a:xfrm>
            <a:off x="2297859" y="3145448"/>
            <a:ext cx="7344714" cy="1184079"/>
          </a:xfrm>
          <a:prstGeom prst="roundRect">
            <a:avLst/>
          </a:prstGeom>
          <a:solidFill>
            <a:srgbClr val="006600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700" b="1" dirty="0">
                <a:solidFill>
                  <a:schemeClr val="bg1"/>
                </a:solidFill>
              </a:rPr>
              <a:t>Постановление Правительства РФ от </a:t>
            </a:r>
            <a:r>
              <a:rPr lang="ru-RU" sz="1700" b="1" dirty="0" smtClean="0">
                <a:solidFill>
                  <a:schemeClr val="bg1"/>
                </a:solidFill>
              </a:rPr>
              <a:t>14.07.2012 </a:t>
            </a:r>
            <a:r>
              <a:rPr lang="ru-RU" sz="1700" b="1" dirty="0">
                <a:solidFill>
                  <a:schemeClr val="bg1"/>
                </a:solidFill>
              </a:rPr>
              <a:t>г. N </a:t>
            </a:r>
            <a:r>
              <a:rPr lang="ru-RU" sz="1700" b="1" dirty="0" smtClean="0">
                <a:solidFill>
                  <a:schemeClr val="bg1"/>
                </a:solidFill>
              </a:rPr>
              <a:t>717</a:t>
            </a:r>
          </a:p>
          <a:p>
            <a:r>
              <a:rPr lang="ru-RU" sz="1700" b="1" dirty="0" smtClean="0">
                <a:solidFill>
                  <a:schemeClr val="bg1"/>
                </a:solidFill>
              </a:rPr>
              <a:t>«О государственной программе развития сельского хозяйства и регулирования рынков сельскохозяйственной продукции, сырья и продовольствия на 2013-2020 годы»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500311" y="2322543"/>
            <a:ext cx="447675" cy="72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527303" y="-369332"/>
            <a:ext cx="3201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(ППрРФ от 01.03.2018 №214) </a:t>
            </a:r>
            <a:endParaRPr lang="ru-RU" i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8824907" y="2322542"/>
            <a:ext cx="447675" cy="722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86236" y="2222118"/>
            <a:ext cx="34391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ППрРФ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30.12.2016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1556,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ППрРФ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31.03.2017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396,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ППрРФ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01.03.2018 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214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7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31826" y="4451229"/>
            <a:ext cx="8569325" cy="1793995"/>
          </a:xfrm>
          <a:prstGeom prst="roundRect">
            <a:avLst>
              <a:gd name="adj" fmla="val 16667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t"/>
          <a:lstStyle/>
          <a:p>
            <a:pPr algn="ctr">
              <a:lnSpc>
                <a:spcPct val="150000"/>
              </a:lnSpc>
            </a:pPr>
            <a:endParaRPr lang="ru-RU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5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6" name="Picture 2" descr="C:\Изображения 27-11-17\0. Карты ЛО и гербы\0. Логотип АПК\1. АПК зеле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685" y="1493891"/>
            <a:ext cx="3203275" cy="246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81000" y="4365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АГРОПРОМЫШЛЕННОМУ И РЫБОХОЗЯЙСТВЕННОМУ КОМПЛЕКСУ ЛЕНИНГРАДСКОЙ ОБЛАСТИ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66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4679414</TotalTime>
  <Words>770</Words>
  <Application>Microsoft Office PowerPoint</Application>
  <PresentationFormat>Лист A4 (210x297 мм)</PresentationFormat>
  <Paragraphs>370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Коршунов</dc:creator>
  <cp:lastModifiedBy>Денис Валентинович Боярчик</cp:lastModifiedBy>
  <cp:revision>4215</cp:revision>
  <cp:lastPrinted>2018-10-25T06:59:38Z</cp:lastPrinted>
  <dcterms:created xsi:type="dcterms:W3CDTF">2015-02-18T09:04:21Z</dcterms:created>
  <dcterms:modified xsi:type="dcterms:W3CDTF">2018-11-13T12:55:51Z</dcterms:modified>
</cp:coreProperties>
</file>