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Alegreya Sans SC Black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Montserrat Light Bold" panose="020B0604020202020204" charset="-5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 Light" panose="020B0604020202020204" charset="0"/>
      <p:regular r:id="rId35"/>
    </p:embeddedFont>
    <p:embeddedFont>
      <p:font typeface="Montserrat Classic" panose="020B0604020202020204" charset="0"/>
      <p:regular r:id="rId36"/>
    </p:embeddedFont>
    <p:embeddedFont>
      <p:font typeface="Gidol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11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20" t="8096" r="320" b="133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1436" y="2769082"/>
            <a:ext cx="3890150" cy="3890150"/>
          </a:xfrm>
          <a:prstGeom prst="rect">
            <a:avLst/>
          </a:prstGeom>
          <a:solidFill>
            <a:srgbClr val="006600"/>
          </a:solidFill>
        </p:spPr>
      </p:pic>
      <p:grpSp>
        <p:nvGrpSpPr>
          <p:cNvPr id="3" name="Group 3"/>
          <p:cNvGrpSpPr/>
          <p:nvPr/>
        </p:nvGrpSpPr>
        <p:grpSpPr>
          <a:xfrm>
            <a:off x="6041165" y="952500"/>
            <a:ext cx="10842658" cy="5820966"/>
            <a:chOff x="-47812" y="-47625"/>
            <a:chExt cx="14456877" cy="7761287"/>
          </a:xfrm>
        </p:grpSpPr>
        <p:sp>
          <p:nvSpPr>
            <p:cNvPr id="4" name="AutoShape 4"/>
            <p:cNvSpPr/>
            <p:nvPr/>
          </p:nvSpPr>
          <p:spPr>
            <a:xfrm>
              <a:off x="0" y="7631690"/>
              <a:ext cx="12150566" cy="8197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004713"/>
              <a:ext cx="14177134" cy="5078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95"/>
                </a:lnSpc>
              </a:pPr>
              <a:r>
                <a:rPr lang="en-US" sz="6400" dirty="0">
                  <a:solidFill>
                    <a:srgbClr val="006600"/>
                  </a:solidFill>
                  <a:latin typeface="Alegreya Sans SC Black"/>
                </a:rPr>
                <a:t>«САНКТ-ПЕТЕРБУРГСКИЙ ГОСУДАРСТВЕННЫЙ АГРАРНЫЙ УНИВЕРСИТЕТ» </a:t>
              </a:r>
            </a:p>
            <a:p>
              <a:pPr algn="l">
                <a:lnSpc>
                  <a:spcPts val="7295"/>
                </a:lnSpc>
              </a:pPr>
              <a:r>
                <a:rPr lang="en-US" sz="6400" dirty="0">
                  <a:solidFill>
                    <a:srgbClr val="006600"/>
                  </a:solidFill>
                  <a:latin typeface="Alegreya Sans SC Black"/>
                </a:rPr>
                <a:t>(ФГБОУ ВО СПБГАУ)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47812" y="-47625"/>
              <a:ext cx="14456877" cy="174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b="1" spc="360" dirty="0">
                  <a:solidFill>
                    <a:srgbClr val="006600"/>
                  </a:solidFill>
                  <a:latin typeface="Montserrat Classic"/>
                </a:rPr>
                <a:t>ФЕДЕРАЛЬНОЕ ГОСУДАРСТВЕННОЕ БЮДЖЕТНОЕ ОБРАЗОВАТЕЛЬНОЕ УЧРЕЖДЕНИЕ ВЫСШЕГО</a:t>
              </a:r>
            </a:p>
            <a:p>
              <a:pPr algn="l">
                <a:lnSpc>
                  <a:spcPts val="3359"/>
                </a:lnSpc>
              </a:pPr>
              <a:r>
                <a:rPr lang="en-US" sz="2400" b="1" spc="360" dirty="0">
                  <a:solidFill>
                    <a:srgbClr val="006600"/>
                  </a:solidFill>
                  <a:latin typeface="Montserrat Classic"/>
                </a:rPr>
                <a:t>ОБРАЗОВАНИЯ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3860" y="3341549"/>
            <a:ext cx="2825300" cy="2490362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451436" y="7000157"/>
            <a:ext cx="16150764" cy="1872307"/>
          </a:xfrm>
          <a:prstGeom prst="rect">
            <a:avLst/>
          </a:prstGeom>
          <a:solidFill>
            <a:srgbClr val="006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5"/>
              </a:lnSpc>
            </a:pPr>
            <a:r>
              <a:rPr lang="ru-RU" sz="6400" dirty="0" smtClean="0">
                <a:solidFill>
                  <a:schemeClr val="bg1"/>
                </a:solidFill>
                <a:latin typeface="Alegreya Sans SC Black"/>
              </a:rPr>
              <a:t>ПРОВОДИТ НАБОР ПО СЛЕДУЮЩИМ НАПРАВЛЕНИЯМ ПОДГОТОВКИ </a:t>
            </a:r>
            <a:endParaRPr lang="en-US" sz="6400" dirty="0">
              <a:solidFill>
                <a:schemeClr val="bg1"/>
              </a:solidFill>
              <a:latin typeface="Alegreya Sans SC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230" r="24230"/>
          <a:stretch>
            <a:fillRect/>
          </a:stretch>
        </p:blipFill>
        <p:spPr>
          <a:xfrm>
            <a:off x="-291408" y="-199064"/>
            <a:ext cx="8271022" cy="10698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27300" y="1028700"/>
            <a:ext cx="8148701" cy="5611959"/>
            <a:chOff x="0" y="0"/>
            <a:chExt cx="10864934" cy="7482611"/>
          </a:xfrm>
        </p:grpSpPr>
        <p:sp>
          <p:nvSpPr>
            <p:cNvPr id="4" name="TextBox 4"/>
            <p:cNvSpPr txBox="1"/>
            <p:nvPr/>
          </p:nvSpPr>
          <p:spPr>
            <a:xfrm>
              <a:off x="22267" y="7022552"/>
              <a:ext cx="10842667" cy="46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0"/>
              <a:ext cx="10842667" cy="2269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00"/>
                </a:lnSpc>
              </a:pPr>
              <a:r>
                <a:rPr lang="en-US" sz="6400" spc="320">
                  <a:solidFill>
                    <a:srgbClr val="FFFFFF"/>
                  </a:solidFill>
                  <a:latin typeface="Gidole Bold"/>
                </a:rPr>
                <a:t>СРОКИ ПРИЕМА ДОКУМЕНТОВ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171" y="3253430"/>
              <a:ext cx="10190666" cy="2595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СПО</a:t>
              </a:r>
            </a:p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БАКАЛАВРИАТ</a:t>
              </a:r>
            </a:p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МАГИСТРАТУРА</a:t>
              </a:r>
            </a:p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АСПИРАНТУРА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844891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0" y="6242796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270236" y="9613130"/>
            <a:ext cx="8579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646" r="24555"/>
          <a:stretch>
            <a:fillRect/>
          </a:stretch>
        </p:blipFill>
        <p:spPr>
          <a:xfrm>
            <a:off x="12739387" y="0"/>
            <a:ext cx="5548613" cy="108379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789" t="3147" b="80898"/>
          <a:stretch>
            <a:fillRect/>
          </a:stretch>
        </p:blipFill>
        <p:spPr>
          <a:xfrm>
            <a:off x="405283" y="3086100"/>
            <a:ext cx="12091517" cy="358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80746" y="9201150"/>
            <a:ext cx="87259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897" r="30897"/>
          <a:stretch>
            <a:fillRect/>
          </a:stretch>
        </p:blipFill>
        <p:spPr>
          <a:xfrm>
            <a:off x="12634983" y="-183938"/>
            <a:ext cx="6109912" cy="106548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958026"/>
            <a:ext cx="10301351" cy="6394892"/>
            <a:chOff x="0" y="66675"/>
            <a:chExt cx="13735134" cy="8526522"/>
          </a:xfrm>
        </p:grpSpPr>
        <p:sp>
          <p:nvSpPr>
            <p:cNvPr id="4" name="TextBox 4"/>
            <p:cNvSpPr txBox="1"/>
            <p:nvPr/>
          </p:nvSpPr>
          <p:spPr>
            <a:xfrm>
              <a:off x="22267" y="2947999"/>
              <a:ext cx="13712867" cy="1487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006600"/>
                  </a:solidFill>
                  <a:latin typeface="Montserrat Light"/>
                </a:rPr>
                <a:t>Для размещения иногородних студентов ФГБОУ ВО СПбГАУ располагает девятью благоустроенными общежитиями, которые удобно расположены на территории университета по отношению к учебным корпусам, образуя студенческий городок.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558937"/>
              <a:ext cx="11350667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endParaRPr>
                <a:solidFill>
                  <a:srgbClr val="006600"/>
                </a:solidFill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262285"/>
              <a:ext cx="13712867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>
                <a:solidFill>
                  <a:srgbClr val="006600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393986"/>
              <a:ext cx="11350667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endParaRPr>
                <a:solidFill>
                  <a:srgbClr val="006600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097334"/>
              <a:ext cx="13712867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>
                <a:solidFill>
                  <a:srgbClr val="006600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1084266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4200" spc="210" dirty="0">
                  <a:solidFill>
                    <a:srgbClr val="006600"/>
                  </a:solidFill>
                  <a:latin typeface="Gidole Bold"/>
                </a:rPr>
                <a:t>СТУДЕНЧЕСКИЙ КАМПУС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22267" y="1410688"/>
              <a:ext cx="10267008" cy="57824"/>
            </a:xfrm>
            <a:prstGeom prst="rect">
              <a:avLst/>
            </a:prstGeom>
            <a:solidFill>
              <a:srgbClr val="9AC026">
                <a:alpha val="24705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4760" t="3623" r="9154" b="80997"/>
          <a:stretch>
            <a:fillRect/>
          </a:stretch>
        </p:blipFill>
        <p:spPr>
          <a:xfrm>
            <a:off x="315519" y="4762500"/>
            <a:ext cx="12181281" cy="3886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9541325"/>
            <a:ext cx="9818194" cy="32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rgbClr val="006600"/>
                </a:solidFill>
                <a:latin typeface="Gidole"/>
              </a:rPr>
              <a:t>Санкт-Петербургский</a:t>
            </a:r>
            <a:r>
              <a:rPr lang="en-US" sz="2000" dirty="0">
                <a:solidFill>
                  <a:srgbClr val="006600"/>
                </a:solidFill>
                <a:latin typeface="Gidole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Gidole"/>
              </a:rPr>
              <a:t>государственный</a:t>
            </a:r>
            <a:r>
              <a:rPr lang="en-US" sz="2000" dirty="0">
                <a:solidFill>
                  <a:srgbClr val="006600"/>
                </a:solidFill>
                <a:latin typeface="Gidole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Gidole"/>
              </a:rPr>
              <a:t>аграрный</a:t>
            </a:r>
            <a:r>
              <a:rPr lang="en-US" sz="2000" dirty="0">
                <a:solidFill>
                  <a:srgbClr val="006600"/>
                </a:solidFill>
                <a:latin typeface="Gidole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Gidole"/>
              </a:rPr>
              <a:t>университет</a:t>
            </a:r>
            <a:endParaRPr lang="en-US" sz="2000" dirty="0">
              <a:solidFill>
                <a:srgbClr val="006600"/>
              </a:solidFill>
              <a:latin typeface="Gido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222" r="24222"/>
          <a:stretch>
            <a:fillRect/>
          </a:stretch>
        </p:blipFill>
        <p:spPr>
          <a:xfrm>
            <a:off x="-291408" y="-199064"/>
            <a:ext cx="8271022" cy="10698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27300" y="1028700"/>
            <a:ext cx="8148701" cy="5615842"/>
            <a:chOff x="0" y="0"/>
            <a:chExt cx="10864934" cy="7487790"/>
          </a:xfrm>
        </p:grpSpPr>
        <p:sp>
          <p:nvSpPr>
            <p:cNvPr id="4" name="TextBox 4"/>
            <p:cNvSpPr txBox="1"/>
            <p:nvPr/>
          </p:nvSpPr>
          <p:spPr>
            <a:xfrm>
              <a:off x="22267" y="6041572"/>
              <a:ext cx="10842667" cy="1446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Агробиологические направления</a:t>
              </a:r>
            </a:p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Инженерно-технические направления</a:t>
              </a:r>
            </a:p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Гуманитарные направления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4300"/>
              <a:ext cx="10842667" cy="2562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99"/>
                </a:lnSpc>
              </a:pPr>
              <a:r>
                <a:rPr lang="en-US" sz="7200" spc="359">
                  <a:solidFill>
                    <a:srgbClr val="FFFFFF"/>
                  </a:solidFill>
                  <a:latin typeface="Gidole Bold"/>
                </a:rPr>
                <a:t>ПРОГРАММА</a:t>
              </a:r>
            </a:p>
            <a:p>
              <a:pPr algn="l">
                <a:lnSpc>
                  <a:spcPts val="7200"/>
                </a:lnSpc>
              </a:pPr>
              <a:r>
                <a:rPr lang="en-US" sz="7199" spc="359">
                  <a:solidFill>
                    <a:srgbClr val="FFFFFF"/>
                  </a:solidFill>
                  <a:latin typeface="Gidole Bold"/>
                </a:rPr>
                <a:t>БАКАЛАВРИАТА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171" y="3565413"/>
              <a:ext cx="10190666" cy="1302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ОЧНАЯ/ОЧНО-ЗАОЧНАЯ/ЗАОЧНАЯ</a:t>
              </a:r>
            </a:p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ФОРМЫ ОБУЧЕНИЯ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156875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0" y="5261815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270236" y="9613130"/>
            <a:ext cx="8579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35871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4064" y="0"/>
            <a:ext cx="7548697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39303" y="0"/>
            <a:ext cx="7548697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39303" y="0"/>
            <a:ext cx="7548697" cy="94358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017" y="-290450"/>
            <a:ext cx="11658600" cy="11544300"/>
          </a:xfrm>
          <a:prstGeom prst="rect">
            <a:avLst/>
          </a:prstGeom>
          <a:solidFill>
            <a:srgbClr val="9AC026">
              <a:alpha val="94901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33017" y="9435871"/>
            <a:ext cx="19587456" cy="11482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6567788"/>
            <a:ext cx="1091335" cy="10913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0364" y="2741165"/>
            <a:ext cx="1348007" cy="10750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958" r="958"/>
          <a:stretch>
            <a:fillRect/>
          </a:stretch>
        </p:blipFill>
        <p:spPr>
          <a:xfrm>
            <a:off x="615487" y="4489274"/>
            <a:ext cx="1917762" cy="13833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667371"/>
            <a:ext cx="1221849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9AC026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90412"/>
            <a:ext cx="8132000" cy="64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Gidole Bold"/>
              </a:rPr>
              <a:t>Мы в социальных сетях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52725" y="2837877"/>
            <a:ext cx="4683950" cy="881611"/>
            <a:chOff x="0" y="0"/>
            <a:chExt cx="6245267" cy="117548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52478"/>
              <a:ext cx="6245267" cy="423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Montserrat Light"/>
                </a:rPr>
                <a:t>vk.com/spb_gau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219867" cy="526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spc="264">
                  <a:solidFill>
                    <a:srgbClr val="FFFFFF"/>
                  </a:solidFill>
                  <a:latin typeface="Montserrat Light Bold"/>
                </a:rPr>
                <a:t>ВКОНТАКТЕ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52725" y="4740137"/>
            <a:ext cx="4683950" cy="881611"/>
            <a:chOff x="0" y="0"/>
            <a:chExt cx="6245267" cy="117548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52478"/>
              <a:ext cx="6245267" cy="423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Montserrat Light"/>
                </a:rPr>
                <a:t>Thttps://www.youtube.com/c/spb_gau/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219867" cy="526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spc="264">
                  <a:solidFill>
                    <a:srgbClr val="FFFFFF"/>
                  </a:solidFill>
                  <a:latin typeface="Montserrat Light Bold"/>
                </a:rPr>
                <a:t>YOUTUBE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752725" y="6676759"/>
            <a:ext cx="4683950" cy="873393"/>
            <a:chOff x="0" y="0"/>
            <a:chExt cx="6245267" cy="116452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741521"/>
              <a:ext cx="6245267" cy="423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Montserrat Light"/>
                </a:rPr>
                <a:t>www.instagram.com/spb_gau/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219867" cy="515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spc="264">
                  <a:solidFill>
                    <a:srgbClr val="FFFFFF"/>
                  </a:solidFill>
                  <a:latin typeface="Montserrat Light Bold"/>
                </a:rPr>
                <a:t>INSTAGRAM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" r="31718"/>
          <a:stretch>
            <a:fillRect/>
          </a:stretch>
        </p:blipFill>
        <p:spPr>
          <a:xfrm>
            <a:off x="-23395" y="-209550"/>
            <a:ext cx="10957981" cy="107061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34586" y="85725"/>
            <a:ext cx="6697691" cy="9972439"/>
            <a:chOff x="0" y="114300"/>
            <a:chExt cx="8930254" cy="132965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14300"/>
              <a:ext cx="8930254" cy="1393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27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854449" y="1730495"/>
              <a:ext cx="6075805" cy="3200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99"/>
                </a:lnSpc>
              </a:pPr>
              <a:r>
                <a:rPr lang="en-US" sz="2249" dirty="0">
                  <a:solidFill>
                    <a:srgbClr val="006600"/>
                  </a:solidFill>
                  <a:latin typeface="Gidole Bold"/>
                </a:rPr>
                <a:t>ПРИЕМНАЯ</a:t>
              </a:r>
            </a:p>
            <a:p>
              <a:pPr algn="r">
                <a:lnSpc>
                  <a:spcPts val="2699"/>
                </a:lnSpc>
              </a:pPr>
              <a:r>
                <a:rPr lang="en-US" sz="2249" dirty="0" err="1">
                  <a:solidFill>
                    <a:srgbClr val="006600"/>
                  </a:solidFill>
                  <a:latin typeface="Arimo Bold"/>
                </a:rPr>
                <a:t>комиссия</a:t>
              </a:r>
              <a:r>
                <a:rPr lang="en-US" sz="2249" dirty="0">
                  <a:solidFill>
                    <a:srgbClr val="006600"/>
                  </a:solidFill>
                  <a:latin typeface="Arimo Bold"/>
                </a:rPr>
                <a:t> ФГБОУ ВО СПбГАУ </a:t>
              </a:r>
              <a:r>
                <a:rPr lang="en-US" sz="2249" dirty="0" err="1">
                  <a:solidFill>
                    <a:srgbClr val="006600"/>
                  </a:solidFill>
                  <a:latin typeface="Arimo Bold"/>
                </a:rPr>
                <a:t>принимает</a:t>
              </a:r>
              <a:r>
                <a:rPr lang="en-US" sz="2249" dirty="0">
                  <a:solidFill>
                    <a:srgbClr val="006600"/>
                  </a:solidFill>
                  <a:latin typeface="Gidole Bold"/>
                </a:rPr>
                <a:t> ДОКУМЕНТЫ ДИСТАНЦИОННО ПО ССЫЛКЕ: HTTP://LK.SPBGAU.RU/USER/SIGN-IN/LOGIN</a:t>
              </a:r>
            </a:p>
            <a:p>
              <a:pPr algn="r">
                <a:lnSpc>
                  <a:spcPts val="2699"/>
                </a:lnSpc>
              </a:pPr>
              <a:endParaRPr lang="en-US" sz="2249" dirty="0">
                <a:solidFill>
                  <a:srgbClr val="006600"/>
                </a:solidFill>
                <a:latin typeface="Gidole Bold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2886540" y="5539367"/>
              <a:ext cx="6043714" cy="77656"/>
            </a:xfrm>
            <a:prstGeom prst="rect">
              <a:avLst/>
            </a:prstGeom>
            <a:solidFill>
              <a:srgbClr val="0066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77259" y="7316404"/>
              <a:ext cx="7752995" cy="991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33"/>
                </a:lnSpc>
              </a:pPr>
              <a:r>
                <a:rPr lang="en-US" sz="2166" dirty="0" err="1">
                  <a:solidFill>
                    <a:srgbClr val="006600"/>
                  </a:solidFill>
                  <a:latin typeface="Montserrat Light"/>
                </a:rPr>
                <a:t>Санкт-Петербург</a:t>
              </a: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, г. </a:t>
              </a:r>
              <a:r>
                <a:rPr lang="en-US" sz="2166" dirty="0" err="1">
                  <a:solidFill>
                    <a:srgbClr val="006600"/>
                  </a:solidFill>
                  <a:latin typeface="Montserrat Light"/>
                </a:rPr>
                <a:t>Пушкин</a:t>
              </a: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, </a:t>
              </a:r>
              <a:r>
                <a:rPr lang="en-US" sz="2166" dirty="0" err="1">
                  <a:solidFill>
                    <a:srgbClr val="006600"/>
                  </a:solidFill>
                  <a:latin typeface="Montserrat Light"/>
                </a:rPr>
                <a:t>Петербургское</a:t>
              </a: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 </a:t>
              </a:r>
              <a:r>
                <a:rPr lang="en-US" sz="2166" dirty="0" err="1">
                  <a:solidFill>
                    <a:srgbClr val="006600"/>
                  </a:solidFill>
                  <a:latin typeface="Montserrat Light"/>
                </a:rPr>
                <a:t>шоссе</a:t>
              </a: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, д. 2, </a:t>
              </a:r>
              <a:r>
                <a:rPr lang="en-US" sz="2166" dirty="0" err="1">
                  <a:solidFill>
                    <a:srgbClr val="006600"/>
                  </a:solidFill>
                  <a:latin typeface="Montserrat Light"/>
                </a:rPr>
                <a:t>литера</a:t>
              </a: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 А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32693" y="6525560"/>
              <a:ext cx="7997561" cy="54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66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54976" y="10110675"/>
              <a:ext cx="7875278" cy="45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33"/>
                </a:lnSpc>
              </a:pP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pk_spbgau@mail.com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62817" y="9308527"/>
              <a:ext cx="8067437" cy="551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66"/>
                </a:lnSpc>
              </a:pPr>
              <a:r>
                <a:rPr lang="en-US" sz="2475" spc="272" dirty="0">
                  <a:solidFill>
                    <a:srgbClr val="006600"/>
                  </a:solidFill>
                  <a:latin typeface="Montserrat Light Bold"/>
                </a:rPr>
                <a:t>ЭЛЕКТРОННАЯ ПОЧТА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72445" y="12384965"/>
              <a:ext cx="7857809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33"/>
                </a:lnSpc>
              </a:pP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+7 (812) 451-90-80</a:t>
              </a:r>
            </a:p>
            <a:p>
              <a:pPr algn="r">
                <a:lnSpc>
                  <a:spcPts val="3033"/>
                </a:lnSpc>
              </a:pPr>
              <a:r>
                <a:rPr lang="en-US" sz="2166" dirty="0">
                  <a:solidFill>
                    <a:srgbClr val="006600"/>
                  </a:solidFill>
                  <a:latin typeface="Montserrat Light"/>
                </a:rPr>
                <a:t>+7 (812) 612-12-67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2321" y="11594121"/>
              <a:ext cx="7787933" cy="55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66"/>
                </a:lnSpc>
              </a:pPr>
              <a:r>
                <a:rPr lang="en-US" sz="2475" spc="272" dirty="0">
                  <a:solidFill>
                    <a:srgbClr val="006600"/>
                  </a:solidFill>
                  <a:latin typeface="Montserrat Light Bold"/>
                </a:rPr>
                <a:t>PHONE NUMBER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475" r="44709"/>
          <a:stretch>
            <a:fillRect/>
          </a:stretch>
        </p:blipFill>
        <p:spPr>
          <a:xfrm>
            <a:off x="13345919" y="-222904"/>
            <a:ext cx="5194794" cy="108379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-21453"/>
            <a:ext cx="11887200" cy="10290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230" r="24230"/>
          <a:stretch>
            <a:fillRect/>
          </a:stretch>
        </p:blipFill>
        <p:spPr>
          <a:xfrm>
            <a:off x="-291408" y="-199064"/>
            <a:ext cx="8271022" cy="10698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27300" y="1028700"/>
            <a:ext cx="8148701" cy="5561455"/>
            <a:chOff x="0" y="0"/>
            <a:chExt cx="10864934" cy="7415273"/>
          </a:xfrm>
        </p:grpSpPr>
        <p:sp>
          <p:nvSpPr>
            <p:cNvPr id="4" name="TextBox 4"/>
            <p:cNvSpPr txBox="1"/>
            <p:nvPr/>
          </p:nvSpPr>
          <p:spPr>
            <a:xfrm>
              <a:off x="22267" y="5969055"/>
              <a:ext cx="10842667" cy="1446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Агробиологические направления</a:t>
              </a:r>
            </a:p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Инженерно-технические направления</a:t>
              </a:r>
            </a:p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Гуманитарные направления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0842667" cy="249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7000" spc="350">
                  <a:solidFill>
                    <a:srgbClr val="FFFFFF"/>
                  </a:solidFill>
                  <a:latin typeface="Gidole Bold"/>
                </a:rPr>
                <a:t>ПРОГРАММА</a:t>
              </a:r>
            </a:p>
            <a:p>
              <a:pPr algn="l">
                <a:lnSpc>
                  <a:spcPts val="7000"/>
                </a:lnSpc>
              </a:pPr>
              <a:r>
                <a:rPr lang="en-US" sz="7000" spc="350">
                  <a:solidFill>
                    <a:srgbClr val="FFFFFF"/>
                  </a:solidFill>
                  <a:latin typeface="Gidole Bold"/>
                </a:rPr>
                <a:t>МАГИСТРАТУРЫ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171" y="3492896"/>
              <a:ext cx="10190666" cy="1302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ОЧНАЯ/ОЧНО-ЗАОЧНАЯ</a:t>
              </a:r>
            </a:p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ФОРМЫ ОБУЧЕНИЯ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084358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0" y="5189298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270236" y="9613130"/>
            <a:ext cx="8579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022" r="34022"/>
          <a:stretch>
            <a:fillRect/>
          </a:stretch>
        </p:blipFill>
        <p:spPr>
          <a:xfrm>
            <a:off x="13345919" y="-222904"/>
            <a:ext cx="5194794" cy="108379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55" t="3146" b="55948"/>
          <a:stretch>
            <a:fillRect/>
          </a:stretch>
        </p:blipFill>
        <p:spPr>
          <a:xfrm>
            <a:off x="152400" y="419100"/>
            <a:ext cx="13155055" cy="883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257" r="28257"/>
          <a:stretch>
            <a:fillRect/>
          </a:stretch>
        </p:blipFill>
        <p:spPr>
          <a:xfrm>
            <a:off x="-291408" y="-199064"/>
            <a:ext cx="8271022" cy="10698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27300" y="1028700"/>
            <a:ext cx="8148701" cy="5561455"/>
            <a:chOff x="0" y="0"/>
            <a:chExt cx="10864934" cy="7415273"/>
          </a:xfrm>
        </p:grpSpPr>
        <p:sp>
          <p:nvSpPr>
            <p:cNvPr id="4" name="TextBox 4"/>
            <p:cNvSpPr txBox="1"/>
            <p:nvPr/>
          </p:nvSpPr>
          <p:spPr>
            <a:xfrm>
              <a:off x="22267" y="5969055"/>
              <a:ext cx="10842667" cy="1446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Агробиологические направления</a:t>
              </a:r>
            </a:p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Инженерно-технические направления</a:t>
              </a:r>
            </a:p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Гуманитарные направления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0842667" cy="249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7000" spc="350">
                  <a:solidFill>
                    <a:srgbClr val="FFFFFF"/>
                  </a:solidFill>
                  <a:latin typeface="Gidole Bold"/>
                </a:rPr>
                <a:t>ПРОГРАММА</a:t>
              </a:r>
            </a:p>
            <a:p>
              <a:pPr algn="l">
                <a:lnSpc>
                  <a:spcPts val="7000"/>
                </a:lnSpc>
              </a:pPr>
              <a:r>
                <a:rPr lang="en-US" sz="7000" spc="350">
                  <a:solidFill>
                    <a:srgbClr val="FFFFFF"/>
                  </a:solidFill>
                  <a:latin typeface="Gidole Bold"/>
                </a:rPr>
                <a:t>АПИРАНТУРЫ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171" y="3492896"/>
              <a:ext cx="10190666" cy="1302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ОЧНАЯ</a:t>
              </a:r>
            </a:p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ФОРМА ОБУЧЕНИЯ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084358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0" y="5189298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270236" y="9613130"/>
            <a:ext cx="8579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038" t="2541" r="50193" b="2541"/>
          <a:stretch>
            <a:fillRect/>
          </a:stretch>
        </p:blipFill>
        <p:spPr>
          <a:xfrm>
            <a:off x="13099893" y="0"/>
            <a:ext cx="534557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594" t="3622" r="18553" b="68296"/>
          <a:stretch>
            <a:fillRect/>
          </a:stretch>
        </p:blipFill>
        <p:spPr>
          <a:xfrm>
            <a:off x="16944" y="876300"/>
            <a:ext cx="13082949" cy="815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247" r="24247"/>
          <a:stretch>
            <a:fillRect/>
          </a:stretch>
        </p:blipFill>
        <p:spPr>
          <a:xfrm>
            <a:off x="-291408" y="-199064"/>
            <a:ext cx="8271022" cy="10698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27300" y="1028700"/>
            <a:ext cx="8148701" cy="5793204"/>
            <a:chOff x="0" y="0"/>
            <a:chExt cx="10864934" cy="7724272"/>
          </a:xfrm>
        </p:grpSpPr>
        <p:sp>
          <p:nvSpPr>
            <p:cNvPr id="4" name="TextBox 4"/>
            <p:cNvSpPr txBox="1"/>
            <p:nvPr/>
          </p:nvSpPr>
          <p:spPr>
            <a:xfrm>
              <a:off x="22267" y="6771134"/>
              <a:ext cx="10842667" cy="953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Инженерно-технические направления</a:t>
              </a:r>
            </a:p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Light"/>
                </a:rPr>
                <a:t>Гуманитарные направления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0842667" cy="333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800" spc="240">
                  <a:solidFill>
                    <a:srgbClr val="FFFFFF"/>
                  </a:solidFill>
                  <a:latin typeface="Gidole Bold"/>
                </a:rPr>
                <a:t>ПРОГРАММА</a:t>
              </a:r>
            </a:p>
            <a:p>
              <a:pPr>
                <a:lnSpc>
                  <a:spcPts val="4800"/>
                </a:lnSpc>
              </a:pPr>
              <a:r>
                <a:rPr lang="en-US" sz="4800" spc="240">
                  <a:solidFill>
                    <a:srgbClr val="FFFFFF"/>
                  </a:solidFill>
                  <a:latin typeface="Gidole Bold"/>
                </a:rPr>
                <a:t>СРЕДНЕГО ПРОФЕССИОНАЛЬНОГО</a:t>
              </a:r>
            </a:p>
            <a:p>
              <a:pPr algn="l">
                <a:lnSpc>
                  <a:spcPts val="4800"/>
                </a:lnSpc>
              </a:pPr>
              <a:r>
                <a:rPr lang="en-US" sz="4800" spc="240">
                  <a:solidFill>
                    <a:srgbClr val="FFFFFF"/>
                  </a:solidFill>
                  <a:latin typeface="Gidole Bold"/>
                </a:rPr>
                <a:t>ОБРАЗОВАНИЯ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171" y="4294975"/>
              <a:ext cx="10190666" cy="1302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ОЧНАЯ</a:t>
              </a:r>
            </a:p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Gidole Bold"/>
                </a:rPr>
                <a:t>ФОРМА ОБУЧЕНИЯ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886436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0" y="5991377"/>
              <a:ext cx="10267008" cy="57824"/>
            </a:xfrm>
            <a:prstGeom prst="rect">
              <a:avLst/>
            </a:prstGeom>
            <a:solidFill>
              <a:srgbClr val="FFFFFF">
                <a:alpha val="24705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270236" y="9613130"/>
            <a:ext cx="8579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idole"/>
              </a:rPr>
              <a:t>Санкт-Петербургский государственный аграрный университет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554" t="2541" r="51014" b="2541"/>
          <a:stretch>
            <a:fillRect/>
          </a:stretch>
        </p:blipFill>
        <p:spPr>
          <a:xfrm>
            <a:off x="13340856" y="0"/>
            <a:ext cx="494714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083" t="3477" r="10331" b="79764"/>
          <a:stretch>
            <a:fillRect/>
          </a:stretch>
        </p:blipFill>
        <p:spPr>
          <a:xfrm>
            <a:off x="295671" y="2781300"/>
            <a:ext cx="12658329" cy="4267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245</Words>
  <Application>Microsoft Office PowerPoint</Application>
  <PresentationFormat>Произвольный</PresentationFormat>
  <Paragraphs>75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Alegreya Sans SC Black</vt:lpstr>
      <vt:lpstr>Arimo Bold</vt:lpstr>
      <vt:lpstr>Montserrat Light Bold</vt:lpstr>
      <vt:lpstr>Calibri</vt:lpstr>
      <vt:lpstr>Montserrat Light</vt:lpstr>
      <vt:lpstr>Montserrat Classic</vt:lpstr>
      <vt:lpstr>Gidole</vt:lpstr>
      <vt:lpstr>Gidole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</dc:title>
  <dc:creator>Денис Валентинович Боярчик</dc:creator>
  <cp:lastModifiedBy>Светлана Владиславовна Буренина</cp:lastModifiedBy>
  <cp:revision>2</cp:revision>
  <dcterms:created xsi:type="dcterms:W3CDTF">2006-08-16T00:00:00Z</dcterms:created>
  <dcterms:modified xsi:type="dcterms:W3CDTF">2020-08-11T09:08:22Z</dcterms:modified>
  <dc:identifier>DAEEfjf9VxE</dc:identifier>
</cp:coreProperties>
</file>